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5" r:id="rId11"/>
    <p:sldId id="266" r:id="rId12"/>
    <p:sldId id="267" r:id="rId13"/>
    <p:sldId id="268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24035A5C-4F61-4F1D-9977-C257FA11D292}" type="datetimeFigureOut">
              <a:rPr lang="ko-KR" altLang="en-US" smtClean="0"/>
              <a:t>2018-08-26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498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5A5C-4F61-4F1D-9977-C257FA11D292}" type="datetimeFigureOut">
              <a:rPr lang="ko-KR" altLang="en-US" smtClean="0"/>
              <a:t>2018-08-26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611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5A5C-4F61-4F1D-9977-C257FA11D292}" type="datetimeFigureOut">
              <a:rPr lang="ko-KR" altLang="en-US" smtClean="0"/>
              <a:t>2018-08-26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248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5A5C-4F61-4F1D-9977-C257FA11D292}" type="datetimeFigureOut">
              <a:rPr lang="ko-KR" altLang="en-US" smtClean="0"/>
              <a:t>2018-08-26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470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5A5C-4F61-4F1D-9977-C257FA11D292}" type="datetimeFigureOut">
              <a:rPr lang="ko-KR" altLang="en-US" smtClean="0"/>
              <a:t>2018-08-26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78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5A5C-4F61-4F1D-9977-C257FA11D292}" type="datetimeFigureOut">
              <a:rPr lang="ko-KR" altLang="en-US" smtClean="0"/>
              <a:t>2018-08-26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6634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5A5C-4F61-4F1D-9977-C257FA11D292}" type="datetimeFigureOut">
              <a:rPr lang="ko-KR" altLang="en-US" smtClean="0"/>
              <a:t>2018-08-26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570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5A5C-4F61-4F1D-9977-C257FA11D292}" type="datetimeFigureOut">
              <a:rPr lang="ko-KR" altLang="en-US" smtClean="0"/>
              <a:t>2018-08-26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486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5A5C-4F61-4F1D-9977-C257FA11D292}" type="datetimeFigureOut">
              <a:rPr lang="ko-KR" altLang="en-US" smtClean="0"/>
              <a:t>2018-08-26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059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5A5C-4F61-4F1D-9977-C257FA11D292}" type="datetimeFigureOut">
              <a:rPr lang="ko-KR" altLang="en-US" smtClean="0"/>
              <a:t>2018-08-26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535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5A5C-4F61-4F1D-9977-C257FA11D292}" type="datetimeFigureOut">
              <a:rPr lang="ko-KR" altLang="en-US" smtClean="0"/>
              <a:t>2018-08-26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296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5A5C-4F61-4F1D-9977-C257FA11D292}" type="datetimeFigureOut">
              <a:rPr lang="ko-KR" altLang="en-US" smtClean="0"/>
              <a:t>2018-08-26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388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5A5C-4F61-4F1D-9977-C257FA11D292}" type="datetimeFigureOut">
              <a:rPr lang="ko-KR" altLang="en-US" smtClean="0"/>
              <a:t>2018-08-26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1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5A5C-4F61-4F1D-9977-C257FA11D292}" type="datetimeFigureOut">
              <a:rPr lang="ko-KR" altLang="en-US" smtClean="0"/>
              <a:t>2018-08-26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408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5A5C-4F61-4F1D-9977-C257FA11D292}" type="datetimeFigureOut">
              <a:rPr lang="ko-KR" altLang="en-US" smtClean="0"/>
              <a:t>2018-08-26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68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5A5C-4F61-4F1D-9977-C257FA11D292}" type="datetimeFigureOut">
              <a:rPr lang="ko-KR" altLang="en-US" smtClean="0"/>
              <a:t>2018-08-26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266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35A5C-4F61-4F1D-9977-C257FA11D292}" type="datetimeFigureOut">
              <a:rPr lang="ko-KR" altLang="en-US" smtClean="0"/>
              <a:t>2018-08-26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28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4035A5C-4F61-4F1D-9977-C257FA11D292}" type="datetimeFigureOut">
              <a:rPr lang="ko-KR" altLang="en-US" smtClean="0"/>
              <a:t>2018-08-26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1D65C2-AF17-43B5-B8E9-3758E3C1B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8751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-project.org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graph-gallery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gif"/><Relationship Id="rId5" Type="http://schemas.openxmlformats.org/officeDocument/2006/relationships/image" Target="../media/image17.png"/><Relationship Id="rId10" Type="http://schemas.openxmlformats.org/officeDocument/2006/relationships/image" Target="../media/image22.gif"/><Relationship Id="rId4" Type="http://schemas.openxmlformats.org/officeDocument/2006/relationships/image" Target="../media/image16.png"/><Relationship Id="rId9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05ED0-2CFD-4D79-943E-EF4FBCEB13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데이터 시각화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D3E244-6587-47DC-8F14-41B80A7C49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통계교육원 </a:t>
            </a:r>
            <a:r>
              <a:rPr lang="en-US" altLang="ko-KR" dirty="0"/>
              <a:t>(2018.8.27~2018.8.29)</a:t>
            </a:r>
          </a:p>
          <a:p>
            <a:r>
              <a:rPr lang="ko-KR" altLang="en-US" dirty="0"/>
              <a:t>대구대학교 </a:t>
            </a:r>
            <a:r>
              <a:rPr lang="ko-KR" altLang="en-US" dirty="0" err="1"/>
              <a:t>수리빅데이터학부</a:t>
            </a:r>
            <a:r>
              <a:rPr lang="ko-KR" altLang="en-US" dirty="0"/>
              <a:t> </a:t>
            </a:r>
            <a:r>
              <a:rPr lang="ko-KR" altLang="en-US" dirty="0" err="1"/>
              <a:t>윤상후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758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0CB7449-60AA-427C-A4EA-4FC2D3A15A14}"/>
              </a:ext>
            </a:extLst>
          </p:cNvPr>
          <p:cNvSpPr>
            <a:spLocks noGrp="1"/>
          </p:cNvSpPr>
          <p:nvPr/>
        </p:nvSpPr>
        <p:spPr>
          <a:xfrm>
            <a:off x="533484" y="1663701"/>
            <a:ext cx="8077033" cy="353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/>
              <a:t>R </a:t>
            </a:r>
            <a:r>
              <a:rPr lang="ko-KR" altLang="en-US" sz="1800" dirty="0"/>
              <a:t>이란</a:t>
            </a:r>
            <a:r>
              <a:rPr lang="en-US" altLang="ko-KR" sz="1800" dirty="0"/>
              <a:t>?</a:t>
            </a:r>
          </a:p>
          <a:p>
            <a:pPr marL="0" indent="0">
              <a:buNone/>
            </a:pPr>
            <a:r>
              <a:rPr lang="en-US" altLang="ko-KR" sz="1800" dirty="0"/>
              <a:t>  - </a:t>
            </a:r>
            <a:r>
              <a:rPr lang="ko-KR" altLang="en-US" sz="1800" dirty="0"/>
              <a:t>통계 계산과 그래픽을 위한 </a:t>
            </a:r>
            <a:r>
              <a:rPr lang="ko-KR" altLang="en-US" sz="1800" b="1" dirty="0"/>
              <a:t>프로그래밍 언어</a:t>
            </a:r>
            <a:endParaRPr lang="en-US" altLang="ko-KR" sz="1800" b="1" dirty="0"/>
          </a:p>
          <a:p>
            <a:pPr marL="0" indent="0">
              <a:buNone/>
            </a:pPr>
            <a:r>
              <a:rPr lang="en-US" altLang="ko-KR" sz="1800" dirty="0"/>
              <a:t>  - </a:t>
            </a:r>
            <a:r>
              <a:rPr lang="ko-KR" altLang="en-US" sz="1800" dirty="0"/>
              <a:t>뉴질랜드 오클랜드 대학교</a:t>
            </a:r>
            <a:r>
              <a:rPr lang="en-US" altLang="ko-KR" sz="1800" dirty="0"/>
              <a:t>(Ross </a:t>
            </a:r>
            <a:r>
              <a:rPr lang="en-US" altLang="ko-KR" sz="1800" dirty="0" err="1"/>
              <a:t>ihaka</a:t>
            </a:r>
            <a:r>
              <a:rPr lang="en-US" altLang="ko-KR" sz="1800" dirty="0"/>
              <a:t> </a:t>
            </a:r>
            <a:r>
              <a:rPr lang="ko-KR" altLang="en-US" sz="1800" dirty="0"/>
              <a:t>교수</a:t>
            </a:r>
            <a:r>
              <a:rPr lang="en-US" altLang="ko-KR" sz="1800" dirty="0"/>
              <a:t>)</a:t>
            </a:r>
            <a:r>
              <a:rPr lang="ko-KR" altLang="en-US" sz="1800" dirty="0"/>
              <a:t> 교육용 통계패키지로 개발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- </a:t>
            </a:r>
            <a:r>
              <a:rPr lang="ko-KR" altLang="en-US" sz="1800" dirty="0"/>
              <a:t>현재 </a:t>
            </a:r>
            <a:r>
              <a:rPr lang="en-US" altLang="ko-KR" sz="1800" dirty="0"/>
              <a:t>R </a:t>
            </a:r>
            <a:r>
              <a:rPr lang="ko-KR" altLang="en-US" sz="1800" dirty="0"/>
              <a:t>코어 팀에서 </a:t>
            </a:r>
            <a:r>
              <a:rPr lang="en-US" altLang="ko-KR" sz="1800" dirty="0"/>
              <a:t>“R-project”</a:t>
            </a:r>
            <a:r>
              <a:rPr lang="ko-KR" altLang="en-US" sz="1800" dirty="0"/>
              <a:t>라는 이름으로 계속 </a:t>
            </a:r>
            <a:r>
              <a:rPr lang="ko-KR" altLang="en-US" sz="1800" dirty="0" err="1"/>
              <a:t>개발중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R </a:t>
            </a:r>
            <a:r>
              <a:rPr lang="ko-KR" altLang="en-US" sz="1800" dirty="0"/>
              <a:t>프로젝트 </a:t>
            </a:r>
            <a:r>
              <a:rPr lang="en-US" altLang="ko-KR" sz="1800" dirty="0"/>
              <a:t>(</a:t>
            </a:r>
            <a:r>
              <a:rPr lang="en-US" altLang="ko-KR" sz="1800" dirty="0">
                <a:hlinkClick r:id="rId2"/>
              </a:rPr>
              <a:t>http://www.r-project.org</a:t>
            </a:r>
            <a:r>
              <a:rPr lang="en-US" altLang="ko-KR" sz="1800" dirty="0"/>
              <a:t>)</a:t>
            </a:r>
          </a:p>
          <a:p>
            <a:pPr marL="0" indent="0">
              <a:buNone/>
            </a:pPr>
            <a:r>
              <a:rPr lang="en-US" altLang="ko-KR" sz="1800" dirty="0"/>
              <a:t>  - </a:t>
            </a:r>
            <a:r>
              <a:rPr lang="ko-KR" altLang="en-US" sz="1800" dirty="0"/>
              <a:t>소프트웨어 다운로드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- </a:t>
            </a:r>
            <a:r>
              <a:rPr lang="ko-KR" altLang="en-US" sz="1800" dirty="0"/>
              <a:t>매뉴얼</a:t>
            </a:r>
            <a:r>
              <a:rPr lang="en-US" altLang="ko-KR" sz="1800" dirty="0"/>
              <a:t>, </a:t>
            </a:r>
            <a:r>
              <a:rPr lang="ko-KR" altLang="en-US" sz="1800" dirty="0"/>
              <a:t>참고문헌</a:t>
            </a:r>
            <a:r>
              <a:rPr lang="en-US" altLang="ko-KR" sz="1800" dirty="0"/>
              <a:t>, </a:t>
            </a:r>
            <a:r>
              <a:rPr lang="ko-KR" altLang="en-US" sz="1800" dirty="0"/>
              <a:t>사용자 그룹에 대한 정보</a:t>
            </a:r>
            <a:endParaRPr lang="en-US" altLang="ko-KR" sz="1800" dirty="0"/>
          </a:p>
          <a:p>
            <a:pPr marL="0" indent="0"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6388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3457114-82FA-4803-A3A3-F39B034586D9}"/>
              </a:ext>
            </a:extLst>
          </p:cNvPr>
          <p:cNvSpPr>
            <a:spLocks noGrp="1"/>
          </p:cNvSpPr>
          <p:nvPr/>
        </p:nvSpPr>
        <p:spPr>
          <a:xfrm>
            <a:off x="980696" y="1816642"/>
            <a:ext cx="6345260" cy="353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5" name="내용 개체 틀 6">
            <a:extLst>
              <a:ext uri="{FF2B5EF4-FFF2-40B4-BE49-F238E27FC236}">
                <a16:creationId xmlns:a16="http://schemas.microsoft.com/office/drawing/2014/main" id="{82BC1304-F5B2-4742-BB97-4BAA547ED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74" y="1661568"/>
            <a:ext cx="3733968" cy="322521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C93167C-D73E-418D-ADF6-8B6A4F81D7F1}"/>
              </a:ext>
            </a:extLst>
          </p:cNvPr>
          <p:cNvSpPr/>
          <p:nvPr/>
        </p:nvSpPr>
        <p:spPr>
          <a:xfrm>
            <a:off x="571074" y="3907462"/>
            <a:ext cx="3733968" cy="19250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Picture 2" descr="http://revolution-computing.typepad.com/.a/6a010534b1db25970b01b7c86d17a6970b-600wi">
            <a:extLst>
              <a:ext uri="{FF2B5EF4-FFF2-40B4-BE49-F238E27FC236}">
                <a16:creationId xmlns:a16="http://schemas.microsoft.com/office/drawing/2014/main" id="{8CB80B5E-081D-4B1C-8F68-F923D471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240" y="1510760"/>
            <a:ext cx="3880685" cy="337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B0DBECB-96EE-4E48-8F68-DC38154F9144}"/>
              </a:ext>
            </a:extLst>
          </p:cNvPr>
          <p:cNvSpPr/>
          <p:nvPr/>
        </p:nvSpPr>
        <p:spPr>
          <a:xfrm>
            <a:off x="571074" y="2412707"/>
            <a:ext cx="3733968" cy="1750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4055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9B64817-DF19-4214-AB39-C632E13A4952}"/>
              </a:ext>
            </a:extLst>
          </p:cNvPr>
          <p:cNvSpPr>
            <a:spLocks noGrp="1"/>
          </p:cNvSpPr>
          <p:nvPr/>
        </p:nvSpPr>
        <p:spPr>
          <a:xfrm>
            <a:off x="929587" y="1722424"/>
            <a:ext cx="6345260" cy="3530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5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tx1"/>
                </a:solidFill>
              </a:rPr>
              <a:t>R</a:t>
            </a:r>
            <a:r>
              <a:rPr lang="ko-KR" altLang="en-US" dirty="0">
                <a:solidFill>
                  <a:schemeClr val="tx1"/>
                </a:solidFill>
              </a:rPr>
              <a:t>이 많이 사용되는 이유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ko-KR" altLang="en-US" dirty="0">
                <a:solidFill>
                  <a:schemeClr val="tx1"/>
                </a:solidFill>
              </a:rPr>
              <a:t>통계학 분야의 연구와 교육에서 </a:t>
            </a:r>
            <a:r>
              <a:rPr lang="ko-KR" altLang="en-US" b="1" dirty="0">
                <a:solidFill>
                  <a:schemeClr val="tx1"/>
                </a:solidFill>
              </a:rPr>
              <a:t>표준 계산 언어 </a:t>
            </a:r>
            <a:endParaRPr lang="en-US" altLang="ko-KR" b="1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ko-KR" altLang="en-US" dirty="0">
                <a:solidFill>
                  <a:schemeClr val="tx1"/>
                </a:solidFill>
              </a:rPr>
              <a:t>다양한 통계 분석과 우수한 그래픽 방법 제공</a:t>
            </a:r>
            <a:endParaRPr lang="en-US" altLang="ko-KR" dirty="0">
              <a:solidFill>
                <a:schemeClr val="tx1"/>
              </a:solidFill>
            </a:endParaRPr>
          </a:p>
          <a:p>
            <a:pPr lvl="2">
              <a:buFontTx/>
              <a:buChar char="-"/>
            </a:pPr>
            <a:r>
              <a:rPr lang="ko-KR" altLang="en-US" dirty="0"/>
              <a:t>사용자가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새로운 함수</a:t>
            </a:r>
            <a:r>
              <a:rPr lang="ko-KR" altLang="en-US" dirty="0"/>
              <a:t>를 작성하여 추가 가능</a:t>
            </a:r>
            <a:endParaRPr lang="en-US" altLang="ko-KR" dirty="0"/>
          </a:p>
          <a:p>
            <a:pPr lvl="2">
              <a:buFontTx/>
              <a:buChar char="-"/>
            </a:pPr>
            <a:r>
              <a:rPr lang="ko-KR" altLang="en-US" dirty="0"/>
              <a:t>다른 사용자가 만든 패키지를 인터넷에서 공개 </a:t>
            </a:r>
            <a:r>
              <a:rPr lang="en-US" altLang="ko-KR" dirty="0"/>
              <a:t>(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</a:rPr>
              <a:t>쉽게 공유</a:t>
            </a:r>
            <a:r>
              <a:rPr lang="en-US" altLang="ko-KR" dirty="0"/>
              <a:t>)</a:t>
            </a:r>
          </a:p>
          <a:p>
            <a:pPr marL="457200" lvl="1" indent="0">
              <a:buNone/>
            </a:pPr>
            <a:r>
              <a:rPr lang="ko-KR" altLang="en-US" dirty="0"/>
              <a:t>인터넷을 통해 자유롭게 내려 받아 </a:t>
            </a:r>
            <a:r>
              <a:rPr lang="ko-KR" altLang="en-US" b="1" dirty="0">
                <a:solidFill>
                  <a:srgbClr val="FF0000"/>
                </a:solidFill>
              </a:rPr>
              <a:t>무료</a:t>
            </a:r>
            <a:r>
              <a:rPr lang="ko-KR" altLang="en-US" dirty="0"/>
              <a:t>로 사용 가능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Window/mac/</a:t>
            </a:r>
            <a:r>
              <a:rPr lang="en-US" altLang="ko-KR" dirty="0" err="1"/>
              <a:t>unix</a:t>
            </a:r>
            <a:r>
              <a:rPr lang="en-US" altLang="ko-KR" dirty="0"/>
              <a:t> </a:t>
            </a:r>
            <a:r>
              <a:rPr lang="ko-KR" altLang="en-US" dirty="0"/>
              <a:t>플랫폼에서 설치 및 운영 가능</a:t>
            </a:r>
          </a:p>
        </p:txBody>
      </p:sp>
    </p:spTree>
    <p:extLst>
      <p:ext uri="{BB962C8B-B14F-4D97-AF65-F5344CB8AC3E}">
        <p14:creationId xmlns:p14="http://schemas.microsoft.com/office/powerpoint/2010/main" val="184590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75863BF-26B9-408F-A1E1-2A92EBC3F0EC}"/>
              </a:ext>
            </a:extLst>
          </p:cNvPr>
          <p:cNvSpPr>
            <a:spLocks noGrp="1"/>
          </p:cNvSpPr>
          <p:nvPr/>
        </p:nvSpPr>
        <p:spPr bwMode="gray">
          <a:xfrm>
            <a:off x="2980925" y="5193967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400" dirty="0">
                <a:solidFill>
                  <a:srgbClr val="FFFF00"/>
                </a:solidFill>
              </a:rPr>
              <a:t>무료다운 </a:t>
            </a:r>
            <a:r>
              <a:rPr lang="en-US" altLang="ko-KR" sz="2400" dirty="0">
                <a:solidFill>
                  <a:srgbClr val="FFFF00"/>
                </a:solidFill>
              </a:rPr>
              <a:t>(https://www.r-project.org)</a:t>
            </a:r>
            <a:endParaRPr lang="ko-KR" altLang="en-US" sz="2400" dirty="0">
              <a:solidFill>
                <a:srgbClr val="FFFF00"/>
              </a:solidFill>
            </a:endParaRPr>
          </a:p>
        </p:txBody>
      </p:sp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4071A45E-D888-4674-B268-4673E6B98AD2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406" y="1663367"/>
            <a:ext cx="5155883" cy="3530600"/>
          </a:xfrm>
          <a:prstGeom prst="rect">
            <a:avLst/>
          </a:prstGeom>
        </p:spPr>
      </p:pic>
      <p:pic>
        <p:nvPicPr>
          <p:cNvPr id="7" name="그래픽 6" descr="클라우드에서 다운로드">
            <a:extLst>
              <a:ext uri="{FF2B5EF4-FFF2-40B4-BE49-F238E27FC236}">
                <a16:creationId xmlns:a16="http://schemas.microsoft.com/office/drawing/2014/main" id="{E032B0D4-B37D-4C64-ADBA-4A071AD51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4335" y="2369226"/>
            <a:ext cx="606097" cy="49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01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3C8956-85C2-4033-AABD-828A08E08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데이터 시각화 강의내용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9451D6-8C99-4059-BD91-E685EC7D3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8.27</a:t>
            </a:r>
            <a:r>
              <a:rPr lang="ko-KR" altLang="en-US" dirty="0"/>
              <a:t>일 </a:t>
            </a:r>
            <a:r>
              <a:rPr lang="en-US" altLang="ko-KR" dirty="0"/>
              <a:t>(</a:t>
            </a:r>
            <a:r>
              <a:rPr lang="ko-KR" altLang="en-US" dirty="0"/>
              <a:t>월요일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rgbClr val="FFFF00"/>
                </a:solidFill>
              </a:rPr>
              <a:t>     2</a:t>
            </a:r>
            <a:r>
              <a:rPr lang="ko-KR" altLang="en-US" b="1" dirty="0">
                <a:solidFill>
                  <a:srgbClr val="FFFF00"/>
                </a:solidFill>
              </a:rPr>
              <a:t>장 </a:t>
            </a:r>
            <a:r>
              <a:rPr lang="en-US" altLang="ko-KR" dirty="0"/>
              <a:t>R </a:t>
            </a:r>
            <a:r>
              <a:rPr lang="ko-KR" altLang="en-US" dirty="0"/>
              <a:t>그래픽스의 기초</a:t>
            </a:r>
            <a:r>
              <a:rPr lang="en-US" altLang="ko-KR" dirty="0"/>
              <a:t>, </a:t>
            </a:r>
            <a:r>
              <a:rPr lang="en-US" altLang="ko-KR" b="1" dirty="0">
                <a:solidFill>
                  <a:srgbClr val="FFFF00"/>
                </a:solidFill>
              </a:rPr>
              <a:t>3</a:t>
            </a:r>
            <a:r>
              <a:rPr lang="ko-KR" altLang="en-US" b="1" dirty="0">
                <a:solidFill>
                  <a:srgbClr val="FFFF00"/>
                </a:solidFill>
              </a:rPr>
              <a:t>장 </a:t>
            </a:r>
            <a:r>
              <a:rPr lang="ko-KR" altLang="en-US" dirty="0"/>
              <a:t>데이터 시각화 함수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8. 28</a:t>
            </a:r>
            <a:r>
              <a:rPr lang="ko-KR" altLang="en-US" dirty="0"/>
              <a:t>일</a:t>
            </a:r>
            <a:r>
              <a:rPr lang="en-US" altLang="ko-KR" dirty="0"/>
              <a:t>(</a:t>
            </a:r>
            <a:r>
              <a:rPr lang="ko-KR" altLang="en-US" dirty="0"/>
              <a:t>화요일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</a:t>
            </a:r>
            <a:r>
              <a:rPr lang="en-US" altLang="ko-KR" b="1" dirty="0">
                <a:solidFill>
                  <a:srgbClr val="FFFF00"/>
                </a:solidFill>
              </a:rPr>
              <a:t>6</a:t>
            </a:r>
            <a:r>
              <a:rPr lang="ko-KR" altLang="en-US" b="1" dirty="0">
                <a:solidFill>
                  <a:srgbClr val="FFFF00"/>
                </a:solidFill>
              </a:rPr>
              <a:t>장 </a:t>
            </a:r>
            <a:r>
              <a:rPr lang="en-US" altLang="ko-KR" dirty="0"/>
              <a:t>ggplot2 </a:t>
            </a:r>
            <a:r>
              <a:rPr lang="ko-KR" altLang="en-US" dirty="0"/>
              <a:t>그래픽스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8.29</a:t>
            </a:r>
            <a:r>
              <a:rPr lang="ko-KR" altLang="en-US" dirty="0"/>
              <a:t>일</a:t>
            </a:r>
            <a:r>
              <a:rPr lang="en-US" altLang="ko-KR" dirty="0"/>
              <a:t>(</a:t>
            </a:r>
            <a:r>
              <a:rPr lang="ko-KR" altLang="en-US" dirty="0"/>
              <a:t>수요일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rgbClr val="FFFF00"/>
                </a:solidFill>
              </a:rPr>
              <a:t>     7</a:t>
            </a:r>
            <a:r>
              <a:rPr lang="ko-KR" altLang="en-US" b="1" dirty="0">
                <a:solidFill>
                  <a:srgbClr val="FFFF00"/>
                </a:solidFill>
              </a:rPr>
              <a:t>장 </a:t>
            </a:r>
            <a:r>
              <a:rPr lang="ko-KR" altLang="en-US" dirty="0"/>
              <a:t>유용한 플롯</a:t>
            </a:r>
            <a:r>
              <a:rPr lang="en-US" altLang="ko-KR" dirty="0"/>
              <a:t>, </a:t>
            </a:r>
            <a:r>
              <a:rPr lang="ko-KR" altLang="en-US" dirty="0"/>
              <a:t>데이터 시각화 사례</a:t>
            </a:r>
          </a:p>
        </p:txBody>
      </p:sp>
    </p:spTree>
    <p:extLst>
      <p:ext uri="{BB962C8B-B14F-4D97-AF65-F5344CB8AC3E}">
        <p14:creationId xmlns:p14="http://schemas.microsoft.com/office/powerpoint/2010/main" val="815288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FA3AF4-3B19-49C2-BC6F-DEF28020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빅데이터와 데이터 시각화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BF90F0-D342-491E-8E9C-154988B54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47621"/>
            <a:ext cx="7772400" cy="3649133"/>
          </a:xfrm>
        </p:spPr>
        <p:txBody>
          <a:bodyPr/>
          <a:lstStyle/>
          <a:p>
            <a:r>
              <a:rPr lang="en-US" altLang="ko-KR" dirty="0"/>
              <a:t>R</a:t>
            </a:r>
            <a:r>
              <a:rPr lang="ko-KR" altLang="en-US" dirty="0"/>
              <a:t>을 이용한 데이터 시각화를 소개하고 이를 통해 시각화 이해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0FDA9E-6733-4793-BFA1-E1A8E5554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635" y="2671343"/>
            <a:ext cx="4777165" cy="357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72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B00F8-3A4E-44A4-880D-63755567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ko-KR" altLang="en-US" dirty="0"/>
            </a:br>
            <a:br>
              <a:rPr lang="ko-KR" altLang="en-US" dirty="0"/>
            </a:br>
            <a:r>
              <a:rPr lang="ko-KR" altLang="en-US" dirty="0" err="1"/>
              <a:t>데이터시각화란</a:t>
            </a:r>
            <a:r>
              <a:rPr lang="en-US" altLang="ko-KR" dirty="0"/>
              <a:t>?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8D6DC-45FB-4058-AE38-3B6D2110D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광범위하게 분산된 방대한 양의 자료를 분석해 한눈에 볼 수 있도록 도표나 차트 등으로 정리하는 것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538B96-DE13-4FCE-8079-64EEFDE9E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07442"/>
            <a:ext cx="7068491" cy="1437772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1BB3DBA4-6B43-46AC-BF6F-CE0D19B7EF9D}"/>
              </a:ext>
            </a:extLst>
          </p:cNvPr>
          <p:cNvSpPr/>
          <p:nvPr/>
        </p:nvSpPr>
        <p:spPr>
          <a:xfrm>
            <a:off x="687897" y="5020571"/>
            <a:ext cx="1060704" cy="94634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277CC-2D21-4388-9EB4-06BADB04E557}"/>
              </a:ext>
            </a:extLst>
          </p:cNvPr>
          <p:cNvSpPr txBox="1"/>
          <p:nvPr/>
        </p:nvSpPr>
        <p:spPr>
          <a:xfrm>
            <a:off x="1943673" y="5020571"/>
            <a:ext cx="6973824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자료로부터 정보를 습득하는 시간 절감과 즉각적인 상황 판단 가능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자료를 습득하는 사람들의 흥미 유발 및 정보의 빠른 확산 촉진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자료를 기억하는데 도움</a:t>
            </a:r>
          </a:p>
        </p:txBody>
      </p:sp>
    </p:spTree>
    <p:extLst>
      <p:ext uri="{BB962C8B-B14F-4D97-AF65-F5344CB8AC3E}">
        <p14:creationId xmlns:p14="http://schemas.microsoft.com/office/powerpoint/2010/main" val="686708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D72BC-737E-4D26-A880-4CD63B97E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시각 이해의 위계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D4B168-B549-4181-8103-1E14999D9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정보를 전달하여 이해시킨다는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측면에서 각각의 이해를 구축하고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있는 요소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B8EF84-45EE-4CEE-AD9F-AA5E9F5B2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450" y="1706879"/>
            <a:ext cx="4435350" cy="454151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8845FCA-D22F-4AD3-9F53-28893D45A803}"/>
              </a:ext>
            </a:extLst>
          </p:cNvPr>
          <p:cNvSpPr/>
          <p:nvPr/>
        </p:nvSpPr>
        <p:spPr>
          <a:xfrm>
            <a:off x="457200" y="5879067"/>
            <a:ext cx="79337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400" dirty="0">
              <a:latin typeface="맑은.愉ⓢ케."/>
            </a:endParaRPr>
          </a:p>
          <a:p>
            <a:pPr marR="96230"/>
            <a:r>
              <a:rPr lang="ko-KR" altLang="en-US" sz="1400" b="1" u="sng" dirty="0" err="1">
                <a:latin typeface="맑은.愉ⓢ케."/>
              </a:rPr>
              <a:t>맥캔들레스가그린시각적이해의위해</a:t>
            </a:r>
            <a:endParaRPr lang="ko-KR" altLang="en-US" sz="1400" u="sng" dirty="0">
              <a:latin typeface="맑은.愉ⓢ케."/>
            </a:endParaRPr>
          </a:p>
          <a:p>
            <a:pPr marR="52320"/>
            <a:r>
              <a:rPr lang="en-US" altLang="ko-KR" sz="1400" u="sng" dirty="0">
                <a:latin typeface="Tahoma" panose="020B0604030504040204" pitchFamily="34" charset="0"/>
              </a:rPr>
              <a:t>http://www.informationisbeautiful.net/2010/data-information-knowledge-wisdom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9864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DCB94-D646-4B9C-9596-97DCCE8E9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을 이용한 데이터 시각화 사례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9600BEC-661A-4BAE-96C8-CF61D8BF2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5031" y="2368041"/>
            <a:ext cx="5677949" cy="4235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946C97-17E9-4530-B6C9-F02B36412E09}"/>
              </a:ext>
            </a:extLst>
          </p:cNvPr>
          <p:cNvSpPr txBox="1"/>
          <p:nvPr/>
        </p:nvSpPr>
        <p:spPr>
          <a:xfrm>
            <a:off x="781205" y="1881202"/>
            <a:ext cx="6275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 </a:t>
            </a:r>
            <a:r>
              <a:rPr lang="ko-KR" alt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시각화 사례와 코드 제공   </a:t>
            </a:r>
            <a:r>
              <a:rPr lang="en-US" altLang="ko-KR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https://www.r-graph-gallery.com/</a:t>
            </a:r>
            <a:r>
              <a:rPr lang="en-US" altLang="ko-KR" dirty="0">
                <a:solidFill>
                  <a:srgbClr val="FFFF00"/>
                </a:solidFill>
              </a:rPr>
              <a:t> 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27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73F3E-E8E2-4ACE-9061-4C6E54D3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시각화 사례 </a:t>
            </a:r>
            <a:r>
              <a:rPr lang="en-US" altLang="ko-KR" dirty="0"/>
              <a:t>1 </a:t>
            </a:r>
            <a:br>
              <a:rPr lang="en-US" altLang="ko-KR" dirty="0"/>
            </a:br>
            <a:r>
              <a:rPr lang="en-US" altLang="ko-KR" sz="2000" dirty="0"/>
              <a:t> - </a:t>
            </a:r>
            <a:r>
              <a:rPr lang="ko-KR" altLang="en-US" sz="2000" dirty="0"/>
              <a:t>해양수산부 공공 빅데이터 활용 경진대회</a:t>
            </a:r>
            <a:r>
              <a:rPr lang="en-US" altLang="ko-KR" sz="2000" dirty="0"/>
              <a:t>(</a:t>
            </a:r>
            <a:r>
              <a:rPr lang="ko-KR" altLang="en-US" sz="2000" dirty="0"/>
              <a:t>우수상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8FC812-89C8-4FA0-B7AE-4321602DC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0B4C3E-870E-4814-9274-C97D80035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80763"/>
            <a:ext cx="3726020" cy="23980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3CD9AA-527A-4CB4-B40C-5D34D4698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772" y="2980763"/>
            <a:ext cx="3726019" cy="2398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C853D0-4CB0-4FF0-9DA0-047CAAB08703}"/>
              </a:ext>
            </a:extLst>
          </p:cNvPr>
          <p:cNvSpPr txBox="1"/>
          <p:nvPr/>
        </p:nvSpPr>
        <p:spPr>
          <a:xfrm>
            <a:off x="597408" y="2199054"/>
            <a:ext cx="771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실시간 바다기상자료를 수집하고</a:t>
            </a:r>
            <a:r>
              <a:rPr lang="en-US" altLang="ko-KR" dirty="0"/>
              <a:t>, </a:t>
            </a:r>
            <a:r>
              <a:rPr lang="ko-KR" altLang="en-US" dirty="0"/>
              <a:t>해양사고 피해사례와 연관성을 파악하여</a:t>
            </a:r>
            <a:endParaRPr lang="en-US" altLang="ko-KR" dirty="0"/>
          </a:p>
          <a:p>
            <a:r>
              <a:rPr lang="ko-KR" altLang="en-US" dirty="0"/>
              <a:t>현재 해상의 위험성을 시각화 </a:t>
            </a:r>
          </a:p>
        </p:txBody>
      </p:sp>
    </p:spTree>
    <p:extLst>
      <p:ext uri="{BB962C8B-B14F-4D97-AF65-F5344CB8AC3E}">
        <p14:creationId xmlns:p14="http://schemas.microsoft.com/office/powerpoint/2010/main" val="2697951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2DB685D0-12EF-46DA-B9D2-469D3E4BD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시각화 사례 </a:t>
            </a:r>
            <a:r>
              <a:rPr lang="en-US" altLang="ko-KR" dirty="0"/>
              <a:t>2 </a:t>
            </a:r>
            <a:br>
              <a:rPr lang="en-US" altLang="ko-KR" dirty="0"/>
            </a:br>
            <a:r>
              <a:rPr lang="en-US" altLang="ko-KR" sz="2000" dirty="0"/>
              <a:t> - </a:t>
            </a:r>
            <a:r>
              <a:rPr lang="ko-KR" altLang="en-US" sz="2000" dirty="0"/>
              <a:t>실시간 지진위험지도 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B3C783D-2D36-4862-B3A8-53BE17328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508044" y="2141538"/>
            <a:ext cx="5670711" cy="36496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AC4A31-83EA-4EEB-99DA-31C8325EF5F9}"/>
              </a:ext>
            </a:extLst>
          </p:cNvPr>
          <p:cNvSpPr txBox="1"/>
          <p:nvPr/>
        </p:nvSpPr>
        <p:spPr>
          <a:xfrm>
            <a:off x="714213" y="1935734"/>
            <a:ext cx="6503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기상청에서 관측된 지진자료를 누적하여 한반도 지진위도 생성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F73579-2DDC-4615-AD28-729067155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87" y="2555143"/>
            <a:ext cx="3368529" cy="174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33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59ED711-FD4D-4A0A-A6A7-AC30F095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시각화 사례 </a:t>
            </a:r>
            <a:r>
              <a:rPr lang="en-US" altLang="ko-KR" dirty="0"/>
              <a:t>3 </a:t>
            </a:r>
            <a:br>
              <a:rPr lang="en-US" altLang="ko-KR" dirty="0"/>
            </a:br>
            <a:r>
              <a:rPr lang="en-US" altLang="ko-KR" sz="2000" dirty="0"/>
              <a:t> - </a:t>
            </a:r>
            <a:r>
              <a:rPr lang="ko-KR" altLang="en-US" sz="2000" dirty="0"/>
              <a:t>서울특별시 화재 자료 시각화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C30ADD6-4293-4235-B3E8-AB270BED9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94" y="3023895"/>
            <a:ext cx="5368425" cy="260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_x164202208" descr="EMB00002c882047">
            <a:extLst>
              <a:ext uri="{FF2B5EF4-FFF2-40B4-BE49-F238E27FC236}">
                <a16:creationId xmlns:a16="http://schemas.microsoft.com/office/drawing/2014/main" id="{4532A255-D06E-468A-94B0-E071DC445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028" y="1618119"/>
            <a:ext cx="3960440" cy="516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64E3CE-FBC2-453B-BA5C-282ABC32F9A1}"/>
              </a:ext>
            </a:extLst>
          </p:cNvPr>
          <p:cNvSpPr txBox="1"/>
          <p:nvPr/>
        </p:nvSpPr>
        <p:spPr>
          <a:xfrm>
            <a:off x="714213" y="1935734"/>
            <a:ext cx="7324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2015~2017</a:t>
            </a:r>
            <a:r>
              <a:rPr lang="ko-KR" altLang="en-US" dirty="0"/>
              <a:t>년 서울특별시 </a:t>
            </a:r>
            <a:r>
              <a:rPr lang="ko-KR" altLang="en-US" dirty="0" err="1"/>
              <a:t>동별</a:t>
            </a:r>
            <a:r>
              <a:rPr lang="ko-KR" altLang="en-US" dirty="0"/>
              <a:t> 화재자료와 소방서의 위치를 </a:t>
            </a:r>
            <a:r>
              <a:rPr lang="ko-KR" altLang="en-US" dirty="0" err="1"/>
              <a:t>시각화하여</a:t>
            </a:r>
            <a:endParaRPr lang="en-US" altLang="ko-KR" dirty="0"/>
          </a:p>
          <a:p>
            <a:r>
              <a:rPr lang="ko-KR" altLang="en-US" dirty="0"/>
              <a:t>화재 진압을 위한 소방서의 위치의 적절성 판단</a:t>
            </a:r>
          </a:p>
        </p:txBody>
      </p:sp>
    </p:spTree>
    <p:extLst>
      <p:ext uri="{BB962C8B-B14F-4D97-AF65-F5344CB8AC3E}">
        <p14:creationId xmlns:p14="http://schemas.microsoft.com/office/powerpoint/2010/main" val="508277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4188D-3F4F-4F8B-99F0-EA65A93DF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66" y="609601"/>
            <a:ext cx="7772400" cy="145626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F4804E-BECB-4ADF-8B1A-7E6A88112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866" y="2142068"/>
            <a:ext cx="7772400" cy="364913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1F3786A-450E-4223-A26D-0998A8C1B925}"/>
              </a:ext>
            </a:extLst>
          </p:cNvPr>
          <p:cNvSpPr/>
          <p:nvPr/>
        </p:nvSpPr>
        <p:spPr>
          <a:xfrm>
            <a:off x="9219" y="0"/>
            <a:ext cx="9125561" cy="685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6AB01F-1738-4CA3-B7C0-A69CA4630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341" y="3852550"/>
            <a:ext cx="2068018" cy="20680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1C0A431-3760-4664-AFF7-249228B60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40" y="1057876"/>
            <a:ext cx="654194" cy="654194"/>
          </a:xfrm>
          <a:prstGeom prst="rect">
            <a:avLst/>
          </a:prstGeom>
          <a:ln w="15875"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DEEF2C-C94D-48A3-AC9C-29F11EB3AF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36" t="21448" r="5617" b="24417"/>
          <a:stretch/>
        </p:blipFill>
        <p:spPr>
          <a:xfrm>
            <a:off x="744884" y="2695889"/>
            <a:ext cx="1961679" cy="1772804"/>
          </a:xfrm>
          <a:prstGeom prst="rect">
            <a:avLst/>
          </a:prstGeom>
          <a:ln w="15875"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5C2C99-D7C7-4DC2-8202-23E423B83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277" y="1057876"/>
            <a:ext cx="1448098" cy="1448098"/>
          </a:xfrm>
          <a:prstGeom prst="rect">
            <a:avLst/>
          </a:prstGeom>
          <a:ln w="15875"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7285B6-ADAE-4B1B-B32D-AC31A4AAE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548" y="1840415"/>
            <a:ext cx="1509677" cy="1509677"/>
          </a:xfrm>
          <a:prstGeom prst="rect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8F2663-37F7-4F80-B78D-632872294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414" y="1826565"/>
            <a:ext cx="654194" cy="654194"/>
          </a:xfrm>
          <a:prstGeom prst="rect">
            <a:avLst/>
          </a:prstGeom>
        </p:spPr>
      </p:pic>
      <p:cxnSp>
        <p:nvCxnSpPr>
          <p:cNvPr id="11" name="꺾인 연결선 12">
            <a:extLst>
              <a:ext uri="{FF2B5EF4-FFF2-40B4-BE49-F238E27FC236}">
                <a16:creationId xmlns:a16="http://schemas.microsoft.com/office/drawing/2014/main" id="{2D4A4DF3-BF0C-454C-A7E4-D38273C6D14B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943734" y="1384973"/>
            <a:ext cx="223543" cy="396952"/>
          </a:xfrm>
          <a:prstGeom prst="bentConnector3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3">
            <a:extLst>
              <a:ext uri="{FF2B5EF4-FFF2-40B4-BE49-F238E27FC236}">
                <a16:creationId xmlns:a16="http://schemas.microsoft.com/office/drawing/2014/main" id="{9BD7A91F-7390-4ABF-B984-741725E5BBD4}"/>
              </a:ext>
            </a:extLst>
          </p:cNvPr>
          <p:cNvCxnSpPr>
            <a:stCxn id="10" idx="3"/>
            <a:endCxn id="8" idx="1"/>
          </p:cNvCxnSpPr>
          <p:nvPr/>
        </p:nvCxnSpPr>
        <p:spPr>
          <a:xfrm flipV="1">
            <a:off x="936608" y="1781925"/>
            <a:ext cx="230669" cy="37173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4">
            <a:extLst>
              <a:ext uri="{FF2B5EF4-FFF2-40B4-BE49-F238E27FC236}">
                <a16:creationId xmlns:a16="http://schemas.microsoft.com/office/drawing/2014/main" id="{E4EC3630-222C-4829-AADD-F5755B367C43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2615375" y="1781925"/>
            <a:ext cx="1167173" cy="81332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5">
            <a:extLst>
              <a:ext uri="{FF2B5EF4-FFF2-40B4-BE49-F238E27FC236}">
                <a16:creationId xmlns:a16="http://schemas.microsoft.com/office/drawing/2014/main" id="{E91360EE-0273-4274-ABB9-A7608DC0CBEC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2706563" y="2595254"/>
            <a:ext cx="1075985" cy="98703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6">
            <a:extLst>
              <a:ext uri="{FF2B5EF4-FFF2-40B4-BE49-F238E27FC236}">
                <a16:creationId xmlns:a16="http://schemas.microsoft.com/office/drawing/2014/main" id="{832AC5BA-63DC-4941-B668-455B109418E7}"/>
              </a:ext>
            </a:extLst>
          </p:cNvPr>
          <p:cNvCxnSpPr/>
          <p:nvPr/>
        </p:nvCxnSpPr>
        <p:spPr>
          <a:xfrm>
            <a:off x="2706565" y="4017731"/>
            <a:ext cx="835379" cy="83011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7">
            <a:extLst>
              <a:ext uri="{FF2B5EF4-FFF2-40B4-BE49-F238E27FC236}">
                <a16:creationId xmlns:a16="http://schemas.microsoft.com/office/drawing/2014/main" id="{B0C269CB-AE1E-4BC9-826A-12F9786575E4}"/>
              </a:ext>
            </a:extLst>
          </p:cNvPr>
          <p:cNvCxnSpPr/>
          <p:nvPr/>
        </p:nvCxnSpPr>
        <p:spPr>
          <a:xfrm flipV="1">
            <a:off x="2744705" y="4847844"/>
            <a:ext cx="797239" cy="63744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8">
            <a:extLst>
              <a:ext uri="{FF2B5EF4-FFF2-40B4-BE49-F238E27FC236}">
                <a16:creationId xmlns:a16="http://schemas.microsoft.com/office/drawing/2014/main" id="{3178B57C-02D7-4613-AEED-CEC2FFBCBD91}"/>
              </a:ext>
            </a:extLst>
          </p:cNvPr>
          <p:cNvCxnSpPr>
            <a:endCxn id="23" idx="1"/>
          </p:cNvCxnSpPr>
          <p:nvPr/>
        </p:nvCxnSpPr>
        <p:spPr>
          <a:xfrm>
            <a:off x="5292225" y="2531077"/>
            <a:ext cx="705510" cy="60257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9">
            <a:extLst>
              <a:ext uri="{FF2B5EF4-FFF2-40B4-BE49-F238E27FC236}">
                <a16:creationId xmlns:a16="http://schemas.microsoft.com/office/drawing/2014/main" id="{37CB5075-F1F0-453A-81BE-FE39BDD94636}"/>
              </a:ext>
            </a:extLst>
          </p:cNvPr>
          <p:cNvCxnSpPr>
            <a:stCxn id="5" idx="3"/>
            <a:endCxn id="23" idx="1"/>
          </p:cNvCxnSpPr>
          <p:nvPr/>
        </p:nvCxnSpPr>
        <p:spPr>
          <a:xfrm flipV="1">
            <a:off x="5622359" y="3133655"/>
            <a:ext cx="375376" cy="175290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B0715F9E-95D8-47BE-8AED-453A46C2D6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39" y="4516422"/>
            <a:ext cx="1937729" cy="193772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9DD8BD8-168E-47F6-80E2-38947848EB7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846" y="4768629"/>
            <a:ext cx="997600" cy="997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2B804B3-A0ED-4F1F-B1D0-83E67DB11DC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290" y="4768629"/>
            <a:ext cx="997600" cy="997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F6ADF65-8E05-449B-B60F-EC975856816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735" y="4768629"/>
            <a:ext cx="997600" cy="997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B49FF17-7170-47A1-9CB1-4626CCF345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735" y="1590299"/>
            <a:ext cx="3086711" cy="308671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3EA6A77-C228-4727-901D-9D244CB55ED9}"/>
              </a:ext>
            </a:extLst>
          </p:cNvPr>
          <p:cNvSpPr/>
          <p:nvPr/>
        </p:nvSpPr>
        <p:spPr>
          <a:xfrm>
            <a:off x="699841" y="696454"/>
            <a:ext cx="1712328" cy="24622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solidFill>
                  <a:schemeClr val="bg1"/>
                </a:solidFill>
              </a:rPr>
              <a:t>지도 </a:t>
            </a:r>
            <a:r>
              <a:rPr lang="en-US" altLang="ko-KR" sz="1000" b="1" dirty="0">
                <a:solidFill>
                  <a:schemeClr val="bg1"/>
                </a:solidFill>
              </a:rPr>
              <a:t>(</a:t>
            </a:r>
            <a:r>
              <a:rPr lang="ko-KR" altLang="en-US" sz="1000" b="1" dirty="0">
                <a:solidFill>
                  <a:schemeClr val="bg1"/>
                </a:solidFill>
              </a:rPr>
              <a:t>서울시</a:t>
            </a:r>
            <a:r>
              <a:rPr lang="en-US" altLang="ko-KR" sz="1000" b="1" dirty="0">
                <a:solidFill>
                  <a:schemeClr val="bg1"/>
                </a:solidFill>
              </a:rPr>
              <a:t>, 250m </a:t>
            </a:r>
            <a:r>
              <a:rPr lang="ko-KR" altLang="en-US" sz="1000" b="1" dirty="0">
                <a:solidFill>
                  <a:schemeClr val="bg1"/>
                </a:solidFill>
              </a:rPr>
              <a:t>해상도</a:t>
            </a:r>
            <a:r>
              <a:rPr lang="en-US" altLang="ko-KR" sz="1000" b="1" dirty="0">
                <a:solidFill>
                  <a:schemeClr val="bg1"/>
                </a:solidFill>
              </a:rPr>
              <a:t>)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249B86-E8A6-408C-8EC1-F6BDAD103B46}"/>
              </a:ext>
            </a:extLst>
          </p:cNvPr>
          <p:cNvSpPr/>
          <p:nvPr/>
        </p:nvSpPr>
        <p:spPr>
          <a:xfrm>
            <a:off x="-41115" y="2771202"/>
            <a:ext cx="1604927" cy="55399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 err="1">
                <a:solidFill>
                  <a:schemeClr val="bg1"/>
                </a:solidFill>
              </a:rPr>
              <a:t>표준노드링크</a:t>
            </a:r>
            <a:r>
              <a:rPr lang="ko-KR" altLang="en-US" sz="1000" b="1" dirty="0">
                <a:solidFill>
                  <a:schemeClr val="bg1"/>
                </a:solidFill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</a:rPr>
              <a:t>(</a:t>
            </a:r>
            <a:r>
              <a:rPr lang="ko-KR" altLang="en-US" sz="1000" b="1" dirty="0">
                <a:solidFill>
                  <a:schemeClr val="bg1"/>
                </a:solidFill>
              </a:rPr>
              <a:t>국가 표준</a:t>
            </a:r>
            <a:r>
              <a:rPr lang="en-US" altLang="ko-KR" sz="1000" b="1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000" b="1" dirty="0" err="1">
                <a:solidFill>
                  <a:schemeClr val="bg1"/>
                </a:solidFill>
              </a:rPr>
              <a:t>링크수</a:t>
            </a:r>
            <a:r>
              <a:rPr lang="ko-KR" altLang="en-US" sz="1000" b="1" dirty="0">
                <a:solidFill>
                  <a:schemeClr val="bg1"/>
                </a:solidFill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</a:rPr>
              <a:t>: 22,184 (</a:t>
            </a:r>
            <a:r>
              <a:rPr lang="ko-KR" altLang="en-US" sz="1000" b="1" dirty="0">
                <a:solidFill>
                  <a:schemeClr val="bg1"/>
                </a:solidFill>
              </a:rPr>
              <a:t>서울시</a:t>
            </a:r>
            <a:r>
              <a:rPr lang="en-US" altLang="ko-KR" sz="1000" b="1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000" b="1" dirty="0">
                <a:solidFill>
                  <a:schemeClr val="bg1"/>
                </a:solidFill>
              </a:rPr>
              <a:t>포인트 </a:t>
            </a:r>
            <a:r>
              <a:rPr lang="en-US" altLang="ko-KR" sz="1000" b="1" dirty="0">
                <a:solidFill>
                  <a:schemeClr val="bg1"/>
                </a:solidFill>
              </a:rPr>
              <a:t>: 177,599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5A522E6A-4647-4F6A-83FE-4A41E57ACA99}"/>
              </a:ext>
            </a:extLst>
          </p:cNvPr>
          <p:cNvSpPr txBox="1"/>
          <p:nvPr/>
        </p:nvSpPr>
        <p:spPr>
          <a:xfrm>
            <a:off x="923753" y="6454151"/>
            <a:ext cx="19351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solidFill>
                  <a:schemeClr val="bg1"/>
                </a:solidFill>
              </a:rPr>
              <a:t>고해상도 실시간 </a:t>
            </a:r>
            <a:r>
              <a:rPr lang="ko-KR" altLang="en-US" sz="1000" b="1" dirty="0" err="1">
                <a:solidFill>
                  <a:schemeClr val="bg1"/>
                </a:solidFill>
              </a:rPr>
              <a:t>강우장</a:t>
            </a:r>
            <a:r>
              <a:rPr lang="ko-KR" altLang="en-US" sz="1000" b="1" dirty="0">
                <a:solidFill>
                  <a:schemeClr val="bg1"/>
                </a:solidFill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</a:rPr>
              <a:t>(</a:t>
            </a:r>
            <a:r>
              <a:rPr lang="en-US" sz="1000" b="1" dirty="0">
                <a:solidFill>
                  <a:schemeClr val="bg1"/>
                </a:solidFill>
              </a:rPr>
              <a:t>250m)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0E9E31-E04E-41FF-BA77-C7EB8D4174AA}"/>
              </a:ext>
            </a:extLst>
          </p:cNvPr>
          <p:cNvSpPr/>
          <p:nvPr/>
        </p:nvSpPr>
        <p:spPr>
          <a:xfrm>
            <a:off x="3897628" y="1552797"/>
            <a:ext cx="1239442" cy="24622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solidFill>
                  <a:schemeClr val="bg1"/>
                </a:solidFill>
              </a:rPr>
              <a:t>도로기상 예측지점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AD1531-FE33-4F74-A784-5E2EFF5D107E}"/>
              </a:ext>
            </a:extLst>
          </p:cNvPr>
          <p:cNvSpPr/>
          <p:nvPr/>
        </p:nvSpPr>
        <p:spPr>
          <a:xfrm>
            <a:off x="3797778" y="5920568"/>
            <a:ext cx="1800493" cy="24622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solidFill>
                  <a:schemeClr val="bg1"/>
                </a:solidFill>
              </a:rPr>
              <a:t>도로정보 </a:t>
            </a:r>
            <a:r>
              <a:rPr lang="en-US" altLang="ko-KR" sz="1000" b="1" dirty="0">
                <a:solidFill>
                  <a:schemeClr val="bg1"/>
                </a:solidFill>
              </a:rPr>
              <a:t>&amp; </a:t>
            </a:r>
            <a:r>
              <a:rPr lang="ko-KR" altLang="en-US" sz="1000" b="1" dirty="0">
                <a:solidFill>
                  <a:schemeClr val="bg1"/>
                </a:solidFill>
              </a:rPr>
              <a:t>고해상도 </a:t>
            </a:r>
            <a:r>
              <a:rPr lang="ko-KR" altLang="en-US" sz="1000" b="1" dirty="0" err="1">
                <a:solidFill>
                  <a:schemeClr val="bg1"/>
                </a:solidFill>
              </a:rPr>
              <a:t>강우장</a:t>
            </a:r>
            <a:r>
              <a:rPr lang="ko-KR" altLang="en-US" sz="1000" b="1" dirty="0">
                <a:solidFill>
                  <a:schemeClr val="bg1"/>
                </a:solidFill>
              </a:rPr>
              <a:t> 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902C0A9-CF1F-4906-804C-17886E7BEBCA}"/>
              </a:ext>
            </a:extLst>
          </p:cNvPr>
          <p:cNvSpPr/>
          <p:nvPr/>
        </p:nvSpPr>
        <p:spPr>
          <a:xfrm>
            <a:off x="6932629" y="1252459"/>
            <a:ext cx="1653017" cy="24622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b="1" dirty="0">
                <a:solidFill>
                  <a:schemeClr val="bg1"/>
                </a:solidFill>
              </a:rPr>
              <a:t>도로기상 모니터링 시스템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TextBox 32">
            <a:extLst>
              <a:ext uri="{FF2B5EF4-FFF2-40B4-BE49-F238E27FC236}">
                <a16:creationId xmlns:a16="http://schemas.microsoft.com/office/drawing/2014/main" id="{4A9BFA89-1E43-478B-B1D2-6510AD926530}"/>
              </a:ext>
            </a:extLst>
          </p:cNvPr>
          <p:cNvSpPr txBox="1"/>
          <p:nvPr/>
        </p:nvSpPr>
        <p:spPr>
          <a:xfrm>
            <a:off x="3627638" y="871706"/>
            <a:ext cx="544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chemeClr val="bg1"/>
                </a:solidFill>
              </a:rPr>
              <a:t>안전주행을 위한 실시간 도로기상 모니터링 시스템</a:t>
            </a:r>
          </a:p>
        </p:txBody>
      </p:sp>
    </p:spTree>
    <p:extLst>
      <p:ext uri="{BB962C8B-B14F-4D97-AF65-F5344CB8AC3E}">
        <p14:creationId xmlns:p14="http://schemas.microsoft.com/office/powerpoint/2010/main" val="26877373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천체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천체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천체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TM03457452[[fn=천체]]</Template>
  <TotalTime>107</TotalTime>
  <Words>364</Words>
  <Application>Microsoft Office PowerPoint</Application>
  <PresentationFormat>화면 슬라이드 쇼(4:3)</PresentationFormat>
  <Paragraphs>67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맑은 고딕</vt:lpstr>
      <vt:lpstr>맑은_x0008_.愉ⓢ케.</vt:lpstr>
      <vt:lpstr>Arial</vt:lpstr>
      <vt:lpstr>Calibri</vt:lpstr>
      <vt:lpstr>Calibri Light</vt:lpstr>
      <vt:lpstr>Tahoma</vt:lpstr>
      <vt:lpstr>Tw Cen MT</vt:lpstr>
      <vt:lpstr>Wingdings 3</vt:lpstr>
      <vt:lpstr>천체</vt:lpstr>
      <vt:lpstr>R 데이터 시각화</vt:lpstr>
      <vt:lpstr>빅데이터와 데이터 시각화</vt:lpstr>
      <vt:lpstr>  데이터시각화란? </vt:lpstr>
      <vt:lpstr>시각 이해의 위계</vt:lpstr>
      <vt:lpstr>R 을 이용한 데이터 시각화 사례</vt:lpstr>
      <vt:lpstr>데이터 시각화 사례 1   - 해양수산부 공공 빅데이터 활용 경진대회(우수상)</vt:lpstr>
      <vt:lpstr>데이터 시각화 사례 2   - 실시간 지진위험지도 </vt:lpstr>
      <vt:lpstr>데이터 시각화 사례 3   - 서울특별시 화재 자료 시각화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 데이터 시각화 강의내용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데이터 시각화</dc:title>
  <dc:creator>limdr</dc:creator>
  <cp:lastModifiedBy> </cp:lastModifiedBy>
  <cp:revision>6</cp:revision>
  <dcterms:created xsi:type="dcterms:W3CDTF">2018-08-26T11:19:49Z</dcterms:created>
  <dcterms:modified xsi:type="dcterms:W3CDTF">2018-08-26T13:07:43Z</dcterms:modified>
</cp:coreProperties>
</file>